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63" r:id="rId5"/>
    <p:sldId id="258" r:id="rId6"/>
    <p:sldId id="264" r:id="rId7"/>
    <p:sldId id="261" r:id="rId8"/>
    <p:sldId id="265" r:id="rId9"/>
    <p:sldId id="266" r:id="rId10"/>
    <p:sldId id="271" r:id="rId11"/>
    <p:sldId id="272" r:id="rId12"/>
    <p:sldId id="273" r:id="rId13"/>
    <p:sldId id="267" r:id="rId14"/>
    <p:sldId id="268" r:id="rId15"/>
    <p:sldId id="269" r:id="rId16"/>
    <p:sldId id="259" r:id="rId17"/>
    <p:sldId id="270" r:id="rId18"/>
    <p:sldId id="26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79336" autoAdjust="0"/>
  </p:normalViewPr>
  <p:slideViewPr>
    <p:cSldViewPr snapToGrid="0">
      <p:cViewPr varScale="1">
        <p:scale>
          <a:sx n="76" d="100"/>
          <a:sy n="76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AAE21-F286-4F45-9B26-FA43E1B8F60B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A2528-23AA-4DCA-81B6-07ECDDA89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29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did you do?</a:t>
            </a:r>
          </a:p>
          <a:p>
            <a:r>
              <a:rPr lang="en-GB" dirty="0" smtClean="0"/>
              <a:t>Why</a:t>
            </a:r>
            <a:r>
              <a:rPr lang="en-GB" baseline="0" dirty="0" smtClean="0"/>
              <a:t> did you do this? To learn about the structure of a network. To learn how a network is maintained. To get some opinions from the IPMC team, since they, or people like them, are our customers.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62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is, very roughly speaking, the structure of the 21C network, and is generally the model the IPMC use when they talk about the network.</a:t>
            </a:r>
          </a:p>
          <a:p>
            <a:r>
              <a:rPr lang="en-GB" baseline="0" dirty="0" smtClean="0"/>
              <a:t>There are obviously many devices missing from this diagram, but this is the general structure.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5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r>
              <a:rPr lang="en-GB" baseline="0" dirty="0" smtClean="0"/>
              <a:t> generally occur on the metro and access areas, because they change the most, and are not fully meshed.</a:t>
            </a:r>
          </a:p>
          <a:p>
            <a:r>
              <a:rPr lang="en-GB" baseline="0" dirty="0" smtClean="0"/>
              <a:t>An example of where there is no redundancy is on certain BEAs: the customer has requested more bandwidth, so rather than installing new kit they are simply running traffic over both their primary and failover boxes.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23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questions</a:t>
            </a:r>
            <a:r>
              <a:rPr lang="en-GB" baseline="0" dirty="0" smtClean="0"/>
              <a:t> and processes involved as when fixing a software bug.</a:t>
            </a:r>
          </a:p>
          <a:p>
            <a:r>
              <a:rPr lang="en-GB" baseline="0" dirty="0" smtClean="0"/>
              <a:t>Except the software is distributed across many different, often independent boxes, and is there are several processes running on each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46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Omni</a:t>
            </a:r>
            <a:r>
              <a:rPr lang="en-GB" baseline="0" dirty="0" smtClean="0"/>
              <a:t>bus is the equivalent on the internal networks.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5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are many systems that</a:t>
            </a:r>
            <a:r>
              <a:rPr lang="en-GB" baseline="0" dirty="0" smtClean="0"/>
              <a:t> make up the alternatives to this on the internal network, but I think the main ones are </a:t>
            </a:r>
            <a:r>
              <a:rPr lang="en-GB" baseline="0" dirty="0" err="1" smtClean="0"/>
              <a:t>RatSpit</a:t>
            </a:r>
            <a:r>
              <a:rPr lang="en-GB" baseline="0" dirty="0" smtClean="0"/>
              <a:t> PI and IONICS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2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 TO LOOK AT THIS</a:t>
            </a:r>
          </a:p>
          <a:p>
            <a:r>
              <a:rPr lang="en-GB" dirty="0" smtClean="0"/>
              <a:t>They use</a:t>
            </a:r>
            <a:r>
              <a:rPr lang="en-GB" baseline="0" dirty="0" smtClean="0"/>
              <a:t> it, a lot.</a:t>
            </a:r>
          </a:p>
          <a:p>
            <a:r>
              <a:rPr lang="en-GB" baseline="0" dirty="0" smtClean="0"/>
              <a:t>It was built for them by someone who worked with them.</a:t>
            </a:r>
          </a:p>
          <a:p>
            <a:r>
              <a:rPr lang="en-GB" baseline="0" dirty="0" smtClean="0"/>
              <a:t>It contains a lot of information about the network.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04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could we</a:t>
            </a:r>
            <a:r>
              <a:rPr lang="en-GB" baseline="0" dirty="0" smtClean="0"/>
              <a:t> solve this?</a:t>
            </a:r>
          </a:p>
          <a:p>
            <a:r>
              <a:rPr lang="en-GB" baseline="0" dirty="0" smtClean="0"/>
              <a:t>Possibly by putting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 changes into version control.</a:t>
            </a:r>
          </a:p>
          <a:p>
            <a:r>
              <a:rPr lang="en-GB" baseline="0" dirty="0" smtClean="0"/>
              <a:t>This is the sort of thing that could be caught and warned against by a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 validator.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9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operations people are v</a:t>
            </a:r>
            <a:r>
              <a:rPr lang="en-GB" dirty="0" smtClean="0"/>
              <a:t>ery </a:t>
            </a:r>
            <a:r>
              <a:rPr lang="en-GB" baseline="0" dirty="0" smtClean="0"/>
              <a:t>welcoming and very knowledgeable about the network.</a:t>
            </a:r>
          </a:p>
          <a:p>
            <a:r>
              <a:rPr lang="en-GB" baseline="0" dirty="0" smtClean="0"/>
              <a:t>They understood the value of somebody from software coming to them to learn about networks.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A2528-23AA-4DCA-81B6-07ECDDA89B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321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8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12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2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8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08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9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2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7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9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46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5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77D1-A58F-4E63-A2F3-2AAFB19456E9}" type="datetimeFigureOut">
              <a:rPr lang="en-GB" smtClean="0"/>
              <a:t>21/07/2014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6C636-3403-4E5B-B21E-5C32BB1B4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6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smtClean="0"/>
              <a:t>IPMC</a:t>
            </a:r>
            <a:endParaRPr lang="en-GB" sz="3200" dirty="0"/>
          </a:p>
        </p:txBody>
      </p:sp>
      <p:pic>
        <p:nvPicPr>
          <p:cNvPr id="4" name="Picture 2" descr="http://4.bp.blogspot.com/_KBZ2FpXSlJk/TJo0CpM1jJI/AAAAAAAAGfo/XKnVyOB6bwQ/s400/footste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951162"/>
            <a:ext cx="2743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4.bp.blogspot.com/_KBZ2FpXSlJk/TJo0CpM1jJI/AAAAAAAAGfo/XKnVyOB6bwQ/s400/footste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967162"/>
            <a:ext cx="2743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4.bp.blogspot.com/_KBZ2FpXSlJk/TJo0CpM1jJI/AAAAAAAAGfo/XKnVyOB6bwQ/s400/footste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5059362"/>
            <a:ext cx="27432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1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Often the first sign something is wrong</a:t>
            </a:r>
          </a:p>
          <a:p>
            <a:r>
              <a:rPr lang="en-GB" sz="3200" dirty="0" smtClean="0"/>
              <a:t>Must be verified before being acted upon</a:t>
            </a:r>
          </a:p>
          <a:p>
            <a:r>
              <a:rPr lang="en-GB" sz="3200" dirty="0" smtClean="0"/>
              <a:t>Polls devices every four minutes</a:t>
            </a:r>
          </a:p>
          <a:p>
            <a:pPr lvl="1"/>
            <a:r>
              <a:rPr lang="en-GB" dirty="0" smtClean="0"/>
              <a:t>(so lots of data kept about the system)</a:t>
            </a:r>
          </a:p>
          <a:p>
            <a:pPr lvl="1"/>
            <a:r>
              <a:rPr lang="en-GB" sz="2800" dirty="0" smtClean="0"/>
              <a:t>Traffic</a:t>
            </a:r>
          </a:p>
          <a:p>
            <a:pPr lvl="1"/>
            <a:r>
              <a:rPr lang="en-GB" sz="2800" dirty="0" smtClean="0"/>
              <a:t>Temperature</a:t>
            </a:r>
          </a:p>
          <a:p>
            <a:pPr lvl="1"/>
            <a:r>
              <a:rPr lang="en-GB" sz="2800" dirty="0" smtClean="0"/>
              <a:t>CPU </a:t>
            </a:r>
            <a:r>
              <a:rPr lang="en-GB" sz="2800" dirty="0" smtClean="0"/>
              <a:t>usage</a:t>
            </a:r>
            <a:endParaRPr lang="en-GB" sz="2800" dirty="0" smtClean="0"/>
          </a:p>
          <a:p>
            <a:pPr lvl="1"/>
            <a:r>
              <a:rPr lang="en-GB" sz="2800" dirty="0" smtClean="0"/>
              <a:t>Memory</a:t>
            </a:r>
          </a:p>
          <a:p>
            <a:pPr lvl="1"/>
            <a:r>
              <a:rPr lang="en-GB" sz="2800" dirty="0" smtClean="0"/>
              <a:t>Fans</a:t>
            </a:r>
          </a:p>
          <a:p>
            <a:pPr lvl="1"/>
            <a:r>
              <a:rPr lang="en-GB" sz="2800" dirty="0" smtClean="0"/>
              <a:t>PSUs</a:t>
            </a:r>
            <a:endParaRPr lang="en-GB" sz="2800" dirty="0"/>
          </a:p>
          <a:p>
            <a:r>
              <a:rPr lang="en-GB" sz="3200" dirty="0" smtClean="0"/>
              <a:t>Uses PACS to find devices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672">
            <a:off x="8229599" y="796815"/>
            <a:ext cx="381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Also monitors groups of devices that make up a route or service</a:t>
            </a:r>
          </a:p>
          <a:p>
            <a:r>
              <a:rPr lang="en-GB" sz="3200" dirty="0" smtClean="0"/>
              <a:t>Does root-cause analysis when these services go down</a:t>
            </a:r>
          </a:p>
          <a:p>
            <a:r>
              <a:rPr lang="en-GB" sz="3200" dirty="0" smtClean="0"/>
              <a:t>Auto-tickets faults straight into </a:t>
            </a:r>
            <a:r>
              <a:rPr lang="en-GB" sz="3200" dirty="0" err="1" smtClean="0"/>
              <a:t>AutoFix</a:t>
            </a:r>
            <a:r>
              <a:rPr lang="en-GB" sz="3200" dirty="0" smtClean="0"/>
              <a:t> without bothering the alarms operators</a:t>
            </a:r>
          </a:p>
          <a:p>
            <a:pPr lvl="1"/>
            <a:r>
              <a:rPr lang="en-GB" dirty="0" smtClean="0"/>
              <a:t>Does this 90% of the time for Access MSANs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672">
            <a:off x="8229599" y="796815"/>
            <a:ext cx="381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RABIT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72644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Notifies the </a:t>
            </a:r>
            <a:r>
              <a:rPr lang="en-GB" sz="3200" dirty="0"/>
              <a:t>A</a:t>
            </a:r>
            <a:r>
              <a:rPr lang="en-GB" sz="3200" dirty="0" smtClean="0"/>
              <a:t>larms Operators</a:t>
            </a:r>
            <a:r>
              <a:rPr lang="en-GB" dirty="0"/>
              <a:t> </a:t>
            </a:r>
            <a:r>
              <a:rPr lang="en-GB" sz="3200" dirty="0" smtClean="0"/>
              <a:t>of large amounts of session drops.</a:t>
            </a:r>
          </a:p>
          <a:p>
            <a:r>
              <a:rPr lang="en-GB" sz="3200" dirty="0" smtClean="0"/>
              <a:t>Sporadic drops might just be people </a:t>
            </a:r>
            <a:r>
              <a:rPr lang="en-GB" sz="3200" dirty="0" smtClean="0"/>
              <a:t>rebooting their home hub.</a:t>
            </a:r>
            <a:endParaRPr lang="en-GB" sz="3200" dirty="0" smtClean="0"/>
          </a:p>
          <a:p>
            <a:r>
              <a:rPr lang="en-GB" sz="3200" dirty="0" smtClean="0"/>
              <a:t>Large outages indicate a fault on the </a:t>
            </a:r>
            <a:r>
              <a:rPr lang="en-GB" sz="3200" dirty="0" smtClean="0"/>
              <a:t>network.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14" y="1485900"/>
            <a:ext cx="4627836" cy="46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Inventory system</a:t>
            </a:r>
          </a:p>
          <a:p>
            <a:r>
              <a:rPr lang="en-GB" dirty="0" smtClean="0"/>
              <a:t>Acts as a map of the network</a:t>
            </a:r>
          </a:p>
          <a:p>
            <a:r>
              <a:rPr lang="en-GB" dirty="0" smtClean="0"/>
              <a:t>Physical layer – no VLANs</a:t>
            </a:r>
          </a:p>
          <a:p>
            <a:r>
              <a:rPr lang="en-GB" dirty="0" smtClean="0"/>
              <a:t>Really useful, when it is accurate</a:t>
            </a:r>
          </a:p>
          <a:p>
            <a:r>
              <a:rPr lang="en-GB" dirty="0" smtClean="0"/>
              <a:t>IPMC only have read access</a:t>
            </a:r>
          </a:p>
          <a:p>
            <a:endParaRPr lang="en-GB" dirty="0"/>
          </a:p>
          <a:p>
            <a:r>
              <a:rPr lang="en-GB" dirty="0" smtClean="0"/>
              <a:t>IPMC has no way of notifying PACs that they have had to modify the network</a:t>
            </a:r>
          </a:p>
          <a:p>
            <a:pPr lvl="1"/>
            <a:r>
              <a:rPr lang="en-GB" dirty="0" smtClean="0"/>
              <a:t>This leads to problems as PACs will provision devices that are already in use</a:t>
            </a:r>
          </a:p>
          <a:p>
            <a:pPr lvl="1"/>
            <a:r>
              <a:rPr lang="en-GB" dirty="0" smtClean="0"/>
              <a:t>IPMC team work in shifts, meaning it takes longer for the Design Team to catch up</a:t>
            </a:r>
          </a:p>
          <a:p>
            <a:pPr lvl="1"/>
            <a:endParaRPr lang="en-GB" dirty="0"/>
          </a:p>
          <a:p>
            <a:r>
              <a:rPr lang="en-GB" dirty="0" smtClean="0"/>
              <a:t>Slow to change</a:t>
            </a:r>
          </a:p>
        </p:txBody>
      </p:sp>
      <p:pic>
        <p:nvPicPr>
          <p:cNvPr id="1028" name="Picture 4" descr="http://i.stack.imgur.com/bYv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5257800" cy="35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2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NH21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Just not used</a:t>
            </a:r>
          </a:p>
          <a:p>
            <a:endParaRPr lang="en-GB" sz="3200" dirty="0" smtClean="0"/>
          </a:p>
          <a:p>
            <a:r>
              <a:rPr lang="en-GB" sz="3200" dirty="0" smtClean="0"/>
              <a:t>Clunky</a:t>
            </a:r>
          </a:p>
          <a:p>
            <a:r>
              <a:rPr lang="en-GB" sz="3200" dirty="0" smtClean="0"/>
              <a:t>Slow</a:t>
            </a:r>
          </a:p>
          <a:p>
            <a:r>
              <a:rPr lang="en-GB" sz="3200" dirty="0" smtClean="0"/>
              <a:t>Updates measured in years</a:t>
            </a:r>
            <a:endParaRPr lang="en-GB" sz="3200" dirty="0" smtClean="0"/>
          </a:p>
          <a:p>
            <a:endParaRPr lang="en-GB" sz="3200" dirty="0"/>
          </a:p>
          <a:p>
            <a:r>
              <a:rPr lang="en-GB" sz="3200" dirty="0" smtClean="0"/>
              <a:t>A better </a:t>
            </a:r>
            <a:r>
              <a:rPr lang="en-GB" sz="3200" dirty="0" smtClean="0"/>
              <a:t>system?</a:t>
            </a:r>
          </a:p>
          <a:p>
            <a:pPr lvl="1"/>
            <a:r>
              <a:rPr lang="en-GB" sz="2800" dirty="0" smtClean="0"/>
              <a:t>responsive</a:t>
            </a:r>
          </a:p>
          <a:p>
            <a:pPr lvl="1"/>
            <a:r>
              <a:rPr lang="en-GB" sz="2800" dirty="0" smtClean="0"/>
              <a:t>shows changes on the network</a:t>
            </a:r>
          </a:p>
          <a:p>
            <a:pPr lvl="2"/>
            <a:r>
              <a:rPr lang="en-GB" sz="2800" dirty="0" err="1" smtClean="0"/>
              <a:t>e.g</a:t>
            </a:r>
            <a:r>
              <a:rPr lang="en-GB" sz="2800" dirty="0" smtClean="0"/>
              <a:t> differences between now and the same time last week</a:t>
            </a:r>
            <a:endParaRPr lang="en-GB" sz="3200" dirty="0" smtClean="0"/>
          </a:p>
          <a:p>
            <a:endParaRPr lang="en-GB" sz="3200" dirty="0"/>
          </a:p>
          <a:p>
            <a:endParaRPr lang="en-GB" sz="3200" dirty="0" smtClean="0"/>
          </a:p>
        </p:txBody>
      </p:sp>
      <p:pic>
        <p:nvPicPr>
          <p:cNvPr id="2050" name="Picture 2" descr="Rusty Old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958885"/>
            <a:ext cx="4615542" cy="30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5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13079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Used to keep a journal of all operations carried out on the network</a:t>
            </a:r>
          </a:p>
          <a:p>
            <a:r>
              <a:rPr lang="en-GB" sz="3200" dirty="0" smtClean="0"/>
              <a:t>Allows multiple people to work on the same ticket at different times</a:t>
            </a:r>
          </a:p>
          <a:p>
            <a:r>
              <a:rPr lang="en-GB" sz="3200" dirty="0" smtClean="0"/>
              <a:t>Links together all the other numbers and IDs the team has to remember</a:t>
            </a:r>
          </a:p>
          <a:p>
            <a:r>
              <a:rPr lang="en-GB" sz="3200" dirty="0" smtClean="0"/>
              <a:t>Records observations and overall progress</a:t>
            </a:r>
            <a:endParaRPr lang="en-GB" dirty="0"/>
          </a:p>
          <a:p>
            <a:endParaRPr lang="en-GB" sz="2800" dirty="0" smtClean="0"/>
          </a:p>
          <a:p>
            <a:endParaRPr lang="en-GB" sz="3200" dirty="0"/>
          </a:p>
          <a:p>
            <a:endParaRPr lang="en-GB" sz="3200" dirty="0" smtClean="0"/>
          </a:p>
        </p:txBody>
      </p:sp>
      <p:pic>
        <p:nvPicPr>
          <p:cNvPr id="3076" name="Picture 4" descr="http://abolition.e2bn.org/library/0707/0000/0005/1.Diary1.1p18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224" y="4245427"/>
            <a:ext cx="2778575" cy="22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2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Traffic loss reported by BT Retail.</a:t>
            </a:r>
            <a:endParaRPr lang="en-GB" dirty="0"/>
          </a:p>
          <a:p>
            <a:r>
              <a:rPr lang="en-GB" dirty="0" smtClean="0"/>
              <a:t>Problem turns out to be a link has been ‘</a:t>
            </a:r>
            <a:r>
              <a:rPr lang="en-GB" dirty="0" err="1" smtClean="0"/>
              <a:t>costed</a:t>
            </a:r>
            <a:r>
              <a:rPr lang="en-GB" dirty="0" smtClean="0"/>
              <a:t>’ wrong.</a:t>
            </a:r>
          </a:p>
          <a:p>
            <a:r>
              <a:rPr lang="en-GB" dirty="0" smtClean="0"/>
              <a:t>Links between different devices can be artificially ‘</a:t>
            </a:r>
            <a:r>
              <a:rPr lang="en-GB" dirty="0" err="1" smtClean="0"/>
              <a:t>costed</a:t>
            </a:r>
            <a:r>
              <a:rPr lang="en-GB" dirty="0" smtClean="0"/>
              <a:t>’ to make them prefer a route over another</a:t>
            </a:r>
          </a:p>
          <a:p>
            <a:r>
              <a:rPr lang="en-GB" dirty="0" smtClean="0"/>
              <a:t>If someone fat-fingers the numbers, a link can end up becoming over-desirable and the over-loaded router at the end of it starts dropping packets</a:t>
            </a:r>
          </a:p>
          <a:p>
            <a:r>
              <a:rPr lang="en-GB" dirty="0" smtClean="0"/>
              <a:t>This is particularly tricky as the router may end up being unreachable even to management traffic</a:t>
            </a:r>
          </a:p>
        </p:txBody>
      </p:sp>
    </p:spTree>
    <p:extLst>
      <p:ext uri="{BB962C8B-B14F-4D97-AF65-F5344CB8AC3E}">
        <p14:creationId xmlns:p14="http://schemas.microsoft.com/office/powerpoint/2010/main" val="107424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engineer is sent out to manually log into the router and reconfigure it</a:t>
            </a:r>
          </a:p>
          <a:p>
            <a:r>
              <a:rPr lang="en-GB" dirty="0" smtClean="0"/>
              <a:t>This is quite labour-intensive to solve, as the IPMC engineer has to be on the phone to the engineer the entire time to tell him what commands are needed</a:t>
            </a:r>
          </a:p>
        </p:txBody>
      </p:sp>
    </p:spTree>
    <p:extLst>
      <p:ext uri="{BB962C8B-B14F-4D97-AF65-F5344CB8AC3E}">
        <p14:creationId xmlns:p14="http://schemas.microsoft.com/office/powerpoint/2010/main" val="254727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GB" dirty="0" smtClean="0"/>
              <a:t>SMARTS is not trusted (regarded as about 70% inaccurate)</a:t>
            </a:r>
          </a:p>
          <a:p>
            <a:r>
              <a:rPr lang="en-GB" dirty="0" smtClean="0"/>
              <a:t>NH21 is not used</a:t>
            </a:r>
          </a:p>
          <a:p>
            <a:r>
              <a:rPr lang="en-GB" dirty="0" smtClean="0"/>
              <a:t>PACs is generally useful as a map</a:t>
            </a:r>
            <a:endParaRPr lang="en-GB" dirty="0"/>
          </a:p>
          <a:p>
            <a:r>
              <a:rPr lang="en-GB" dirty="0" smtClean="0"/>
              <a:t>Communication and logging tools are useful (ALS, </a:t>
            </a:r>
            <a:r>
              <a:rPr lang="en-GB" dirty="0" err="1" smtClean="0"/>
              <a:t>Autofix</a:t>
            </a:r>
            <a:r>
              <a:rPr lang="en-GB" dirty="0" smtClean="0"/>
              <a:t>, IRAMs)</a:t>
            </a:r>
          </a:p>
          <a:p>
            <a:r>
              <a:rPr lang="en-GB" dirty="0" smtClean="0"/>
              <a:t>Utility and speed are key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The IPMC team are perfectly happy to have you follow them around for a while</a:t>
            </a:r>
          </a:p>
          <a:p>
            <a:pPr lvl="1"/>
            <a:r>
              <a:rPr lang="en-GB" dirty="0" smtClean="0"/>
              <a:t>(probably best to ask them first though)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9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4575"/>
          </a:xfrm>
        </p:spPr>
        <p:txBody>
          <a:bodyPr/>
          <a:lstStyle/>
          <a:p>
            <a:r>
              <a:rPr lang="en-GB" dirty="0" smtClean="0"/>
              <a:t>Data analysis?</a:t>
            </a:r>
          </a:p>
          <a:p>
            <a:pPr lvl="1"/>
            <a:r>
              <a:rPr lang="en-GB" dirty="0" smtClean="0"/>
              <a:t>The IPMC only really examine the network in the short-term</a:t>
            </a:r>
          </a:p>
          <a:p>
            <a:pPr lvl="1"/>
            <a:r>
              <a:rPr lang="en-GB" dirty="0" err="1" smtClean="0"/>
              <a:t>e.g</a:t>
            </a:r>
            <a:r>
              <a:rPr lang="en-GB" dirty="0" smtClean="0"/>
              <a:t> SMARTS (or Omnibus on the internal network)</a:t>
            </a:r>
            <a:endParaRPr lang="en-GB" dirty="0" smtClean="0"/>
          </a:p>
          <a:p>
            <a:pPr lvl="2"/>
            <a:r>
              <a:rPr lang="en-GB" sz="2400" dirty="0" smtClean="0"/>
              <a:t>Needs to be more accurate</a:t>
            </a:r>
          </a:p>
          <a:p>
            <a:pPr lvl="2"/>
            <a:r>
              <a:rPr lang="en-GB" sz="2400" dirty="0" smtClean="0"/>
              <a:t>Needs a way to report inaccuracies</a:t>
            </a:r>
          </a:p>
          <a:p>
            <a:pPr lvl="2"/>
            <a:r>
              <a:rPr lang="en-GB" sz="2400" dirty="0" smtClean="0"/>
              <a:t>Could predict or catch more subtle network problems</a:t>
            </a:r>
          </a:p>
          <a:p>
            <a:pPr lvl="2"/>
            <a:r>
              <a:rPr lang="en-GB" sz="2400" dirty="0" smtClean="0"/>
              <a:t>Examine behaviour over </a:t>
            </a:r>
            <a:r>
              <a:rPr lang="en-GB" sz="2400" dirty="0" smtClean="0"/>
              <a:t>longer periods </a:t>
            </a:r>
            <a:r>
              <a:rPr lang="en-GB" sz="2400" dirty="0" smtClean="0"/>
              <a:t>of time</a:t>
            </a:r>
          </a:p>
        </p:txBody>
      </p:sp>
    </p:spTree>
    <p:extLst>
      <p:ext uri="{BB962C8B-B14F-4D97-AF65-F5344CB8AC3E}">
        <p14:creationId xmlns:p14="http://schemas.microsoft.com/office/powerpoint/2010/main" val="371136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 Shadowing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 days watching two shifts of the IPMC, 9am – 5pm</a:t>
            </a:r>
          </a:p>
          <a:p>
            <a:r>
              <a:rPr lang="en-GB" dirty="0" smtClean="0"/>
              <a:t>Shadowed Mike </a:t>
            </a:r>
            <a:r>
              <a:rPr lang="en-GB" dirty="0" err="1" smtClean="0"/>
              <a:t>McTernan</a:t>
            </a:r>
            <a:r>
              <a:rPr lang="en-GB" dirty="0" smtClean="0"/>
              <a:t> and </a:t>
            </a:r>
            <a:r>
              <a:rPr lang="en-GB" dirty="0" smtClean="0"/>
              <a:t>Paul </a:t>
            </a:r>
            <a:r>
              <a:rPr lang="en-GB" dirty="0" err="1" smtClean="0"/>
              <a:t>Hodds</a:t>
            </a:r>
            <a:endParaRPr lang="en-GB" dirty="0" smtClean="0"/>
          </a:p>
          <a:p>
            <a:r>
              <a:rPr lang="en-GB" dirty="0" smtClean="0"/>
              <a:t>Also talked to </a:t>
            </a:r>
            <a:r>
              <a:rPr lang="en-GB" dirty="0" smtClean="0"/>
              <a:t>Greg Bird about </a:t>
            </a:r>
            <a:r>
              <a:rPr lang="en-GB" dirty="0" smtClean="0"/>
              <a:t>SMARTs</a:t>
            </a:r>
          </a:p>
          <a:p>
            <a:endParaRPr lang="en-GB" dirty="0" smtClean="0"/>
          </a:p>
          <a:p>
            <a:r>
              <a:rPr lang="en-GB" dirty="0" smtClean="0"/>
              <a:t>Main questions:</a:t>
            </a:r>
            <a:endParaRPr lang="en-GB" dirty="0" smtClean="0"/>
          </a:p>
          <a:p>
            <a:pPr lvl="1"/>
            <a:r>
              <a:rPr lang="en-GB" sz="2800" dirty="0" smtClean="0"/>
              <a:t>What is the</a:t>
            </a:r>
            <a:r>
              <a:rPr lang="en-GB" sz="2800" dirty="0" smtClean="0"/>
              <a:t> </a:t>
            </a:r>
            <a:r>
              <a:rPr lang="en-GB" sz="2800" dirty="0" smtClean="0"/>
              <a:t>basic structure </a:t>
            </a:r>
            <a:r>
              <a:rPr lang="en-GB" sz="2800" dirty="0" smtClean="0"/>
              <a:t>of the </a:t>
            </a:r>
            <a:r>
              <a:rPr lang="en-GB" sz="2800" dirty="0" smtClean="0"/>
              <a:t>21C </a:t>
            </a:r>
            <a:r>
              <a:rPr lang="en-GB" sz="2800" dirty="0" smtClean="0"/>
              <a:t>network?</a:t>
            </a:r>
            <a:endParaRPr lang="en-GB" sz="2800" dirty="0" smtClean="0"/>
          </a:p>
          <a:p>
            <a:pPr lvl="1"/>
            <a:r>
              <a:rPr lang="en-GB" sz="2800" dirty="0" smtClean="0"/>
              <a:t>How is the </a:t>
            </a:r>
            <a:r>
              <a:rPr lang="en-GB" sz="2800" dirty="0" smtClean="0"/>
              <a:t>21C network </a:t>
            </a:r>
            <a:r>
              <a:rPr lang="en-GB" sz="2800" dirty="0" smtClean="0"/>
              <a:t>monitored</a:t>
            </a:r>
            <a:r>
              <a:rPr lang="en-GB" sz="2800" dirty="0" smtClean="0"/>
              <a:t>, maintained and </a:t>
            </a:r>
            <a:r>
              <a:rPr lang="en-GB" sz="2800" dirty="0" smtClean="0"/>
              <a:t>repaired?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52937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390724"/>
            <a:ext cx="4775200" cy="1001117"/>
          </a:xfrm>
        </p:spPr>
        <p:txBody>
          <a:bodyPr/>
          <a:lstStyle/>
          <a:p>
            <a:r>
              <a:rPr lang="en-GB" dirty="0" smtClean="0"/>
              <a:t>The 21C Network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6756400" y="852488"/>
            <a:ext cx="5181600" cy="5181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Access</a:t>
            </a:r>
            <a:endParaRPr lang="en-GB" dirty="0" smtClean="0"/>
          </a:p>
        </p:txBody>
      </p:sp>
      <p:sp>
        <p:nvSpPr>
          <p:cNvPr id="6" name="Oval 5"/>
          <p:cNvSpPr/>
          <p:nvPr/>
        </p:nvSpPr>
        <p:spPr>
          <a:xfrm>
            <a:off x="7556500" y="1652588"/>
            <a:ext cx="3581400" cy="3581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Metro</a:t>
            </a:r>
            <a:endParaRPr lang="en-GB" sz="1600" dirty="0"/>
          </a:p>
        </p:txBody>
      </p:sp>
      <p:sp>
        <p:nvSpPr>
          <p:cNvPr id="7" name="Oval 6"/>
          <p:cNvSpPr/>
          <p:nvPr/>
        </p:nvSpPr>
        <p:spPr>
          <a:xfrm>
            <a:off x="8674100" y="2770188"/>
            <a:ext cx="1346200" cy="1346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Core</a:t>
            </a:r>
            <a:endParaRPr lang="en-GB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977900" y="5564188"/>
            <a:ext cx="1600200" cy="4699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MSAN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977900" y="47640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BRAS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977900" y="39639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BEA</a:t>
            </a:r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1371600" y="2136775"/>
            <a:ext cx="812800" cy="11953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VLAN to ISP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3378200" y="4764088"/>
            <a:ext cx="1600200" cy="4699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RADIUS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2578100" y="4999038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9" idx="2"/>
          </p:cNvCxnSpPr>
          <p:nvPr/>
        </p:nvCxnSpPr>
        <p:spPr>
          <a:xfrm flipV="1">
            <a:off x="1778000" y="5233988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78000" y="4433888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2"/>
          </p:cNvCxnSpPr>
          <p:nvPr/>
        </p:nvCxnSpPr>
        <p:spPr>
          <a:xfrm flipV="1">
            <a:off x="1778000" y="3332163"/>
            <a:ext cx="0" cy="631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609850" y="1480344"/>
            <a:ext cx="1600200" cy="7754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Harlequin </a:t>
            </a:r>
          </a:p>
          <a:p>
            <a:pPr algn="ctr"/>
            <a:r>
              <a:rPr lang="en-GB" dirty="0" smtClean="0"/>
              <a:t>(</a:t>
            </a:r>
            <a:r>
              <a:rPr lang="en-GB" dirty="0" err="1" smtClean="0"/>
              <a:t>e.g</a:t>
            </a:r>
            <a:r>
              <a:rPr lang="en-GB" dirty="0" smtClean="0"/>
              <a:t> Orange, Virgin)</a:t>
            </a:r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2609850" y="2432844"/>
            <a:ext cx="1600200" cy="603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BT Retail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2578100" y="3208338"/>
            <a:ext cx="1600200" cy="6032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Plusnet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4800600" y="2437608"/>
            <a:ext cx="1384300" cy="5984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Colossus</a:t>
            </a:r>
            <a:endParaRPr lang="en-GB" dirty="0"/>
          </a:p>
        </p:txBody>
      </p:sp>
      <p:cxnSp>
        <p:nvCxnSpPr>
          <p:cNvPr id="28" name="Straight Arrow Connector 27"/>
          <p:cNvCxnSpPr>
            <a:stCxn id="11" idx="3"/>
            <a:endCxn id="23" idx="1"/>
          </p:cNvCxnSpPr>
          <p:nvPr/>
        </p:nvCxnSpPr>
        <p:spPr>
          <a:xfrm flipV="1">
            <a:off x="2184400" y="1868091"/>
            <a:ext cx="425450" cy="866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25" idx="1"/>
          </p:cNvCxnSpPr>
          <p:nvPr/>
        </p:nvCxnSpPr>
        <p:spPr>
          <a:xfrm>
            <a:off x="2184400" y="2734469"/>
            <a:ext cx="393700" cy="775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24" idx="1"/>
          </p:cNvCxnSpPr>
          <p:nvPr/>
        </p:nvCxnSpPr>
        <p:spPr>
          <a:xfrm>
            <a:off x="2184400" y="2734469"/>
            <a:ext cx="425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3"/>
          </p:cNvCxnSpPr>
          <p:nvPr/>
        </p:nvCxnSpPr>
        <p:spPr>
          <a:xfrm>
            <a:off x="4210050" y="2734469"/>
            <a:ext cx="590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6" idx="1"/>
          </p:cNvCxnSpPr>
          <p:nvPr/>
        </p:nvCxnSpPr>
        <p:spPr>
          <a:xfrm flipV="1">
            <a:off x="4178300" y="2736851"/>
            <a:ext cx="622300" cy="789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3"/>
            <a:endCxn id="26" idx="1"/>
          </p:cNvCxnSpPr>
          <p:nvPr/>
        </p:nvCxnSpPr>
        <p:spPr>
          <a:xfrm>
            <a:off x="4210050" y="1868091"/>
            <a:ext cx="590550" cy="86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8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390724"/>
            <a:ext cx="4775200" cy="1001117"/>
          </a:xfrm>
        </p:spPr>
        <p:txBody>
          <a:bodyPr/>
          <a:lstStyle/>
          <a:p>
            <a:r>
              <a:rPr lang="en-GB" dirty="0" smtClean="0"/>
              <a:t>The 21C Network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18200" cy="4351338"/>
          </a:xfrm>
        </p:spPr>
        <p:txBody>
          <a:bodyPr/>
          <a:lstStyle/>
          <a:p>
            <a:r>
              <a:rPr lang="en-GB" dirty="0" smtClean="0"/>
              <a:t>Core devices are fully meshed.</a:t>
            </a:r>
          </a:p>
          <a:p>
            <a:pPr lvl="1"/>
            <a:r>
              <a:rPr lang="en-GB" dirty="0" smtClean="0"/>
              <a:t>(few problems or changes)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Metro and Access devices </a:t>
            </a:r>
            <a:r>
              <a:rPr lang="en-GB" u="sng" dirty="0" smtClean="0"/>
              <a:t>usually</a:t>
            </a:r>
            <a:r>
              <a:rPr lang="en-GB" dirty="0" smtClean="0"/>
              <a:t> have redundancy.</a:t>
            </a:r>
          </a:p>
          <a:p>
            <a:pPr lvl="1"/>
            <a:r>
              <a:rPr lang="en-GB" dirty="0" smtClean="0"/>
              <a:t>Lots of changes made, lots of devices so lots that can go wrong.</a:t>
            </a:r>
          </a:p>
        </p:txBody>
      </p:sp>
      <p:sp>
        <p:nvSpPr>
          <p:cNvPr id="30" name="Oval 29"/>
          <p:cNvSpPr/>
          <p:nvPr/>
        </p:nvSpPr>
        <p:spPr>
          <a:xfrm>
            <a:off x="6756400" y="852488"/>
            <a:ext cx="5181600" cy="5181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Access</a:t>
            </a:r>
            <a:endParaRPr lang="en-GB" dirty="0" smtClean="0"/>
          </a:p>
        </p:txBody>
      </p:sp>
      <p:sp>
        <p:nvSpPr>
          <p:cNvPr id="32" name="Oval 31"/>
          <p:cNvSpPr/>
          <p:nvPr/>
        </p:nvSpPr>
        <p:spPr>
          <a:xfrm>
            <a:off x="7556500" y="1652588"/>
            <a:ext cx="3581400" cy="3581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2400" dirty="0" smtClean="0"/>
              <a:t>Metro</a:t>
            </a:r>
            <a:endParaRPr lang="en-GB" sz="1600" dirty="0"/>
          </a:p>
        </p:txBody>
      </p:sp>
      <p:sp>
        <p:nvSpPr>
          <p:cNvPr id="33" name="Oval 32"/>
          <p:cNvSpPr/>
          <p:nvPr/>
        </p:nvSpPr>
        <p:spPr>
          <a:xfrm>
            <a:off x="8674100" y="2770188"/>
            <a:ext cx="1346200" cy="1346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Core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4892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the Ops Team Does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Monitors the devices on the 21C network.</a:t>
            </a:r>
          </a:p>
          <a:p>
            <a:r>
              <a:rPr lang="en-GB" dirty="0" smtClean="0"/>
              <a:t>Fixes problems picked up through monitoring, or through customer complaints.</a:t>
            </a:r>
          </a:p>
          <a:p>
            <a:r>
              <a:rPr lang="en-GB" dirty="0" smtClean="0"/>
              <a:t>‘Customers’ in this case are the ISPs – BT Retail, Orange, </a:t>
            </a:r>
            <a:r>
              <a:rPr lang="en-GB" dirty="0" err="1" smtClean="0"/>
              <a:t>Plusnet</a:t>
            </a:r>
            <a:r>
              <a:rPr lang="en-GB" dirty="0" smtClean="0"/>
              <a:t> etc.</a:t>
            </a:r>
          </a:p>
          <a:p>
            <a:r>
              <a:rPr lang="en-GB" dirty="0" smtClean="0"/>
              <a:t>Often they simply have to prove traffic loss isn’t caused by a fault on the 21C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62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One team is made up of: </a:t>
            </a:r>
          </a:p>
          <a:p>
            <a:pPr lvl="1"/>
            <a:r>
              <a:rPr lang="en-GB" sz="2800" dirty="0" smtClean="0"/>
              <a:t>t</a:t>
            </a:r>
            <a:r>
              <a:rPr lang="en-GB" sz="2800" dirty="0" smtClean="0"/>
              <a:t>wo </a:t>
            </a:r>
            <a:r>
              <a:rPr lang="en-GB" sz="2800" dirty="0" smtClean="0"/>
              <a:t>Alarms </a:t>
            </a:r>
            <a:r>
              <a:rPr lang="en-GB" sz="2800" dirty="0" smtClean="0"/>
              <a:t>Operators</a:t>
            </a:r>
          </a:p>
          <a:p>
            <a:pPr lvl="1"/>
            <a:r>
              <a:rPr lang="en-GB" sz="2800" dirty="0" smtClean="0"/>
              <a:t>s</a:t>
            </a:r>
            <a:r>
              <a:rPr lang="en-GB" sz="2800" dirty="0" smtClean="0"/>
              <a:t>ix Network </a:t>
            </a:r>
            <a:r>
              <a:rPr lang="en-GB" sz="2800" dirty="0" smtClean="0"/>
              <a:t>Engineers</a:t>
            </a:r>
          </a:p>
          <a:p>
            <a:r>
              <a:rPr lang="en-GB" dirty="0" smtClean="0"/>
              <a:t>One team </a:t>
            </a:r>
            <a:r>
              <a:rPr lang="en-GB" dirty="0" smtClean="0"/>
              <a:t>supervises the 21C network, </a:t>
            </a:r>
            <a:r>
              <a:rPr lang="en-GB" dirty="0" smtClean="0"/>
              <a:t>one team </a:t>
            </a:r>
            <a:r>
              <a:rPr lang="en-GB" dirty="0" smtClean="0"/>
              <a:t>supervises </a:t>
            </a:r>
            <a:r>
              <a:rPr lang="en-GB" dirty="0" smtClean="0"/>
              <a:t>20C</a:t>
            </a:r>
          </a:p>
          <a:p>
            <a:r>
              <a:rPr lang="en-GB" dirty="0" smtClean="0"/>
              <a:t>Also RSN and </a:t>
            </a:r>
            <a:r>
              <a:rPr lang="en-GB" dirty="0" err="1" smtClean="0"/>
              <a:t>Wifi</a:t>
            </a:r>
            <a:r>
              <a:rPr lang="en-GB" dirty="0" smtClean="0"/>
              <a:t> teams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4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– monitoring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Alarm raised on SMARTs or session drops are recorded by </a:t>
            </a:r>
            <a:r>
              <a:rPr lang="en-GB" dirty="0" err="1" smtClean="0"/>
              <a:t>Rabit</a:t>
            </a:r>
            <a:endParaRPr lang="en-GB" dirty="0" smtClean="0"/>
          </a:p>
          <a:p>
            <a:r>
              <a:rPr lang="en-GB" dirty="0" smtClean="0"/>
              <a:t>Alarms operator verifies fault and attempts any quick fix possible</a:t>
            </a:r>
          </a:p>
          <a:p>
            <a:r>
              <a:rPr lang="en-GB" dirty="0" smtClean="0"/>
              <a:t>If problem lasts longer than 10mins they create an incident on IRAMs, and create a ticket on </a:t>
            </a:r>
            <a:r>
              <a:rPr lang="en-GB" dirty="0" err="1" smtClean="0"/>
              <a:t>AutoFix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Other warnings:</a:t>
            </a:r>
            <a:endParaRPr lang="en-GB" dirty="0"/>
          </a:p>
          <a:p>
            <a:pPr lvl="1"/>
            <a:r>
              <a:rPr lang="en-GB" sz="2800" dirty="0" smtClean="0"/>
              <a:t>a </a:t>
            </a:r>
            <a:r>
              <a:rPr lang="en-GB" sz="2800" dirty="0" smtClean="0"/>
              <a:t>complaint is raised by a </a:t>
            </a:r>
            <a:r>
              <a:rPr lang="en-GB" sz="2800" dirty="0" smtClean="0"/>
              <a:t>customer</a:t>
            </a:r>
          </a:p>
          <a:p>
            <a:pPr lvl="1"/>
            <a:r>
              <a:rPr lang="en-GB" sz="2800" dirty="0" smtClean="0"/>
              <a:t>a </a:t>
            </a:r>
            <a:r>
              <a:rPr lang="en-GB" sz="2800" dirty="0" smtClean="0"/>
              <a:t>request for confirmation is requested by a customer</a:t>
            </a:r>
          </a:p>
        </p:txBody>
      </p:sp>
    </p:spTree>
    <p:extLst>
      <p:ext uri="{BB962C8B-B14F-4D97-AF65-F5344CB8AC3E}">
        <p14:creationId xmlns:p14="http://schemas.microsoft.com/office/powerpoint/2010/main" val="152801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- fixing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IPMC Engineer picks up the </a:t>
            </a:r>
            <a:r>
              <a:rPr lang="en-GB" dirty="0" err="1" smtClean="0"/>
              <a:t>Autofix</a:t>
            </a:r>
            <a:r>
              <a:rPr lang="en-GB" dirty="0" smtClean="0"/>
              <a:t> ticket</a:t>
            </a:r>
          </a:p>
          <a:p>
            <a:r>
              <a:rPr lang="en-GB" dirty="0" smtClean="0"/>
              <a:t>Uses PACs to find out information about the devices involved</a:t>
            </a:r>
          </a:p>
          <a:p>
            <a:r>
              <a:rPr lang="en-GB" dirty="0" smtClean="0"/>
              <a:t>Logs onto the box</a:t>
            </a:r>
          </a:p>
          <a:p>
            <a:r>
              <a:rPr lang="en-GB" dirty="0" smtClean="0"/>
              <a:t>Interrogates the box </a:t>
            </a:r>
            <a:r>
              <a:rPr lang="en-GB" dirty="0" smtClean="0"/>
              <a:t>and neighbouring boxes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Is this a hardware fault?</a:t>
            </a:r>
          </a:p>
          <a:p>
            <a:r>
              <a:rPr lang="en-GB" dirty="0" smtClean="0"/>
              <a:t>What is the single point of failure?</a:t>
            </a:r>
          </a:p>
          <a:p>
            <a:r>
              <a:rPr lang="en-GB" dirty="0" smtClean="0"/>
              <a:t>Is there any unusual behaviour?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82" y="3403599"/>
            <a:ext cx="3697817" cy="27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3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GB" dirty="0" smtClean="0"/>
              <a:t>PACS</a:t>
            </a:r>
          </a:p>
          <a:p>
            <a:r>
              <a:rPr lang="en-GB" dirty="0" err="1" smtClean="0"/>
              <a:t>Autofix</a:t>
            </a:r>
            <a:endParaRPr lang="en-GB" dirty="0" smtClean="0"/>
          </a:p>
          <a:p>
            <a:r>
              <a:rPr lang="en-GB" dirty="0" smtClean="0"/>
              <a:t>ALS</a:t>
            </a:r>
          </a:p>
          <a:p>
            <a:r>
              <a:rPr lang="en-GB" dirty="0" smtClean="0"/>
              <a:t>SMARTS</a:t>
            </a:r>
          </a:p>
          <a:p>
            <a:r>
              <a:rPr lang="en-GB" dirty="0" smtClean="0"/>
              <a:t>ESID</a:t>
            </a:r>
          </a:p>
          <a:p>
            <a:r>
              <a:rPr lang="en-GB" dirty="0"/>
              <a:t>SAM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1172</Words>
  <Application>Microsoft Office PowerPoint</Application>
  <PresentationFormat>Widescreen</PresentationFormat>
  <Paragraphs>221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 IPMC</vt:lpstr>
      <vt:lpstr>Work Shadowing</vt:lpstr>
      <vt:lpstr>The 21C Network</vt:lpstr>
      <vt:lpstr>The 21C Network</vt:lpstr>
      <vt:lpstr>What the Ops Team Does</vt:lpstr>
      <vt:lpstr>Team Structure</vt:lpstr>
      <vt:lpstr>Process – monitoring</vt:lpstr>
      <vt:lpstr>Process - fixing</vt:lpstr>
      <vt:lpstr>Tools</vt:lpstr>
      <vt:lpstr>SMARTS</vt:lpstr>
      <vt:lpstr>SMARTS</vt:lpstr>
      <vt:lpstr>RABIT</vt:lpstr>
      <vt:lpstr>PACS</vt:lpstr>
      <vt:lpstr>NH21</vt:lpstr>
      <vt:lpstr>ALS</vt:lpstr>
      <vt:lpstr>Example Problem</vt:lpstr>
      <vt:lpstr>Example Solution</vt:lpstr>
      <vt:lpstr>Conclusions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IPMC</dc:title>
  <dc:creator>Duncan</dc:creator>
  <cp:lastModifiedBy>Duncan</cp:lastModifiedBy>
  <cp:revision>23</cp:revision>
  <dcterms:created xsi:type="dcterms:W3CDTF">2014-07-12T12:01:08Z</dcterms:created>
  <dcterms:modified xsi:type="dcterms:W3CDTF">2014-07-21T21:39:47Z</dcterms:modified>
</cp:coreProperties>
</file>